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57" r:id="rId4"/>
    <p:sldId id="280" r:id="rId5"/>
    <p:sldId id="258" r:id="rId6"/>
    <p:sldId id="259" r:id="rId7"/>
    <p:sldId id="297" r:id="rId8"/>
    <p:sldId id="260" r:id="rId9"/>
    <p:sldId id="301" r:id="rId10"/>
    <p:sldId id="263" r:id="rId11"/>
    <p:sldId id="298" r:id="rId12"/>
    <p:sldId id="277" r:id="rId13"/>
    <p:sldId id="295" r:id="rId14"/>
    <p:sldId id="266" r:id="rId15"/>
    <p:sldId id="303" r:id="rId16"/>
    <p:sldId id="271" r:id="rId17"/>
    <p:sldId id="269" r:id="rId18"/>
    <p:sldId id="270" r:id="rId19"/>
    <p:sldId id="304" r:id="rId20"/>
    <p:sldId id="305" r:id="rId21"/>
    <p:sldId id="299" r:id="rId22"/>
    <p:sldId id="294" r:id="rId23"/>
    <p:sldId id="310" r:id="rId24"/>
    <p:sldId id="264" r:id="rId25"/>
    <p:sldId id="31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868" autoAdjust="0"/>
    <p:restoredTop sz="94660"/>
  </p:normalViewPr>
  <p:slideViewPr>
    <p:cSldViewPr snapToGrid="0">
      <p:cViewPr>
        <p:scale>
          <a:sx n="89" d="100"/>
          <a:sy n="89" d="100"/>
        </p:scale>
        <p:origin x="-13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F398-65F6-453F-A527-083B3F22CD0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FD083-2FF0-41BF-89C5-A3F0137F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9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0" i="0" smtClean="0">
                    <a:latin typeface="Cambria Math"/>
                  </a:rPr>
                  <a:t>𝑋</a:t>
                </a:r>
                <a:r>
                  <a:rPr lang="en-US" altLang="zh-CN" dirty="0" smtClean="0"/>
                  <a:t>:</a:t>
                </a:r>
                <a:r>
                  <a:rPr lang="en-US" altLang="zh-CN" baseline="0" dirty="0" smtClean="0"/>
                  <a:t> stochastic bit stream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6E10-B4F9-4AC4-B91B-81EE1BC4C9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1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8835-B88A-43CE-AA60-BC3B28BBE556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9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AC6-78D1-48A4-B3E4-3FCED631B57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AE7C-7112-4D18-A383-ECDE9FD39BE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57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AC6-78D1-48A4-B3E4-3FCED631B57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AE7C-7112-4D18-A383-ECDE9FD3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2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AC6-78D1-48A4-B3E4-3FCED631B57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AE7C-7112-4D18-A383-ECDE9FD3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6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7173" name="Picture 5" descr="D2D-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80"/>
            <a:ext cx="12194117" cy="682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53640926-AAD7-44D8-BBD7-CCE9431645EC}">
              <a14:shadowObscured xmlns:a14="http://schemas.microsoft.com/office/drawing/2010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53607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6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02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4953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080000" cy="4953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66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42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37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03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84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AC6-78D1-48A4-B3E4-3FCED631B57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AE7C-7112-4D18-A383-ECDE9FD3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92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203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66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04800"/>
            <a:ext cx="25908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75692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4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AC6-78D1-48A4-B3E4-3FCED631B57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AE7C-7112-4D18-A383-ECDE9FD39BE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87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AC6-78D1-48A4-B3E4-3FCED631B57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AE7C-7112-4D18-A383-ECDE9FD3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9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AC6-78D1-48A4-B3E4-3FCED631B57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AE7C-7112-4D18-A383-ECDE9FD3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AC6-78D1-48A4-B3E4-3FCED631B57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AE7C-7112-4D18-A383-ECDE9FD3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3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AC6-78D1-48A4-B3E4-3FCED631B57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AE7C-7112-4D18-A383-ECDE9FD3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0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FC002AC6-78D1-48A4-B3E4-3FCED631B57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AAE7C-7112-4D18-A383-ECDE9FD3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2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AC6-78D1-48A4-B3E4-3FCED631B57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AE7C-7112-4D18-A383-ECDE9FD3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2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002AC6-78D1-48A4-B3E4-3FCED631B57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CFAAE7C-7112-4D18-A383-ECDE9FD39BE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08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10363200" cy="502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5" name="Picture 11" descr="D2D-3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2194117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53640926-AAD7-44D8-BBD7-CCE9431645EC}">
              <a14:shadowObscured xmlns:a14="http://schemas.microsoft.com/office/drawing/2010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01126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8C191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charset="0"/>
          <a:ea typeface="ＭＳ Ｐゴシック" pitchFamily="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charset="0"/>
          <a:ea typeface="ＭＳ Ｐゴシック" pitchFamily="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charset="0"/>
          <a:ea typeface="ＭＳ Ｐゴシック" pitchFamily="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charset="0"/>
          <a:ea typeface="ＭＳ Ｐゴシック" pitchFamily="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charset="0"/>
          <a:ea typeface="ＭＳ Ｐゴシック" pitchFamily="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charset="0"/>
          <a:ea typeface="ＭＳ Ｐゴシック" pitchFamily="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charset="0"/>
          <a:ea typeface="ＭＳ Ｐゴシック" pitchFamily="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charset="0"/>
          <a:ea typeface="ＭＳ Ｐゴシック" pitchFamily="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1.png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Effect of Bit-Level Correlation in </a:t>
            </a:r>
            <a:r>
              <a:rPr lang="en-US" sz="6600" dirty="0" smtClean="0"/>
              <a:t>Stochastic Computing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6200" b="1" dirty="0" err="1" smtClean="0"/>
              <a:t>Megha</a:t>
            </a:r>
            <a:r>
              <a:rPr lang="en-US" sz="6200" b="1" dirty="0" smtClean="0"/>
              <a:t> Parhi, Marc D. Riedel, </a:t>
            </a:r>
            <a:r>
              <a:rPr lang="en-US" sz="6200" b="1" dirty="0" err="1" smtClean="0"/>
              <a:t>Keshab</a:t>
            </a:r>
            <a:r>
              <a:rPr lang="en-US" sz="6200" b="1" dirty="0" smtClean="0"/>
              <a:t> K. Parhi</a:t>
            </a:r>
            <a:endParaRPr lang="en-US" sz="6200" dirty="0" smtClean="0"/>
          </a:p>
          <a:p>
            <a:r>
              <a:rPr lang="en-US" dirty="0"/>
              <a:t>Department of Electrical and Computer Engineering</a:t>
            </a:r>
          </a:p>
          <a:p>
            <a:r>
              <a:rPr lang="en-US" dirty="0"/>
              <a:t>University of Minnesota, Minneapolis MN, USA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Previous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Objective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Theoretical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Simulated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Conclusions and Future Work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Closed Form Expressions for Single Logic Gates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8949768"/>
                  </p:ext>
                </p:extLst>
              </p:nvPr>
            </p:nvGraphicFramePr>
            <p:xfrm>
              <a:off x="1097280" y="1798926"/>
              <a:ext cx="10058400" cy="445524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352800"/>
                    <a:gridCol w="3352800"/>
                    <a:gridCol w="3352800"/>
                  </a:tblGrid>
                  <a:tr h="445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Gate Type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Independent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Correlated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AND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AND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inverted)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18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NAND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pPr marL="0" marR="0" indent="0" algn="l" defTabSz="485930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inverted)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(1−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485930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(1−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485930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XOR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XNOR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MUX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select signal)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485930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8949768"/>
                  </p:ext>
                </p:extLst>
              </p:nvPr>
            </p:nvGraphicFramePr>
            <p:xfrm>
              <a:off x="1097280" y="1798926"/>
              <a:ext cx="10058400" cy="445524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352800"/>
                    <a:gridCol w="3352800"/>
                    <a:gridCol w="3352800"/>
                  </a:tblGrid>
                  <a:tr h="445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Gate Type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Independent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Correlated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AND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64" t="-101370" r="-100545" b="-813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364" t="-101370" r="-545" b="-813699"/>
                          </a:stretch>
                        </a:blipFill>
                      </a:tcPr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64" t="-201370" r="-200545" b="-713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64" t="-201370" r="-100545" b="-713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364" t="-201370" r="-545" b="-713699"/>
                          </a:stretch>
                        </a:blipFill>
                      </a:tcPr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NAND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64" t="-301370" r="-100545" b="-613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364" t="-301370" r="-545" b="-613699"/>
                          </a:stretch>
                        </a:blipFill>
                      </a:tcPr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64" t="-395946" r="-100545" b="-5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364" t="-395946" r="-545" b="-505405"/>
                          </a:stretch>
                        </a:blipFill>
                      </a:tcPr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64" t="-502740" r="-200545" b="-41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64" t="-502740" r="-100545" b="-41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364" t="-502740" r="-545" b="-412329"/>
                          </a:stretch>
                        </a:blipFill>
                      </a:tcPr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64" t="-602740" r="-100545" b="-31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364" t="-602740" r="-545" b="-312329"/>
                          </a:stretch>
                        </a:blipFill>
                      </a:tcPr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XOR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64" t="-702740" r="-100545" b="-21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364" t="-702740" r="-545" b="-212329"/>
                          </a:stretch>
                        </a:blipFill>
                      </a:tcPr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XNOR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64" t="-802740" r="-100545" b="-11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364" t="-802740" r="-545" b="-112329"/>
                          </a:stretch>
                        </a:blipFill>
                      </a:tcPr>
                    </a:tc>
                  </a:tr>
                  <a:tr h="4455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64" t="-902740" r="-200545" b="-1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64" t="-902740" r="-100545" b="-1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364" t="-902740" r="-545" b="-123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293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Error Analysis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Deviation</m:t>
                        </m:r>
                      </m:e>
                    </m:d>
                    <m:r>
                      <m:rPr>
                        <m:aln/>
                      </m:rP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Error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6673477"/>
                  </p:ext>
                </p:extLst>
              </p:nvPr>
            </p:nvGraphicFramePr>
            <p:xfrm>
              <a:off x="3101667" y="2043513"/>
              <a:ext cx="5486400" cy="400517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743200"/>
                    <a:gridCol w="2743200"/>
                  </a:tblGrid>
                  <a:tr h="8962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Gate Type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Error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AND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8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sSub>
                                  <m:sSub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NAND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sSub>
                                  <m:sSub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sSub>
                                  <m:sSub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8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sSub>
                                  <m:sSub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XOR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sSub>
                                  <m:sSub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XNOR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sSub>
                                  <m:sSub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8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6673477"/>
                  </p:ext>
                </p:extLst>
              </p:nvPr>
            </p:nvGraphicFramePr>
            <p:xfrm>
              <a:off x="3101667" y="2043512"/>
              <a:ext cx="5486400" cy="400517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743200"/>
                    <a:gridCol w="2743200"/>
                  </a:tblGrid>
                  <a:tr h="8962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Gate Type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Error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AND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44" t="-174118" r="-444" b="-532941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NAND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44" t="-274118" r="-444" b="-432941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44" t="-369767" r="-444" b="-327907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44" t="-475294" r="-444" b="-231765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XOR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44" t="-575294" r="-444" b="-131765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XNOR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44" t="-675294" r="-444" b="-3176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316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Synthesis Correlated Bit Streams from Uncorrelated Bit Streams (Unipolar)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84829716"/>
                  </p:ext>
                </p:extLst>
              </p:nvPr>
            </p:nvGraphicFramePr>
            <p:xfrm>
              <a:off x="1097280" y="2371433"/>
              <a:ext cx="10058400" cy="22878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600"/>
                    <a:gridCol w="2790351"/>
                    <a:gridCol w="2238849"/>
                    <a:gridCol w="2514600"/>
                  </a:tblGrid>
                  <a:tr h="57196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Marginal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5719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 smtClean="0"/>
                        </a:p>
                      </a:txBody>
                      <a:tcPr anchor="ctr"/>
                    </a:tc>
                  </a:tr>
                  <a:tr h="5719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 smtClean="0"/>
                        </a:p>
                      </a:txBody>
                      <a:tcPr anchor="ctr"/>
                    </a:tc>
                  </a:tr>
                  <a:tr h="5719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Marginal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84829716"/>
                  </p:ext>
                </p:extLst>
              </p:nvPr>
            </p:nvGraphicFramePr>
            <p:xfrm>
              <a:off x="1097280" y="2371433"/>
              <a:ext cx="10058400" cy="22878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600"/>
                    <a:gridCol w="2790351"/>
                    <a:gridCol w="2238849"/>
                    <a:gridCol w="2514600"/>
                  </a:tblGrid>
                  <a:tr h="57196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0810" t="-5319" r="-171772" b="-3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36957" t="-5319" r="-113315" b="-3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Marginal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5719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84" t="-105319" r="-300726" b="-2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0810" t="-105319" r="-171772" b="-2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36957" t="-105319" r="-113315" b="-2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971" t="-105319" r="-1214" b="-225532"/>
                          </a:stretch>
                        </a:blipFill>
                      </a:tcPr>
                    </a:tc>
                  </a:tr>
                  <a:tr h="5719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84" t="-205319" r="-300726" b="-1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0810" t="-205319" r="-171772" b="-1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36957" t="-205319" r="-113315" b="-1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971" t="-205319" r="-1214" b="-125532"/>
                          </a:stretch>
                        </a:blipFill>
                      </a:tcPr>
                    </a:tc>
                  </a:tr>
                  <a:tr h="5719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Marginal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0810" t="-305319" r="-171772" b="-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36957" t="-305319" r="-113315" b="-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971" t="-305319" r="-1214" b="-2553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97280" y="5300044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Calculate: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300042"/>
                <a:ext cx="60960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8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4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73" y="1636936"/>
            <a:ext cx="6363843" cy="294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11582400" cy="914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Two Correlated Stochastic Bit Streams</a:t>
            </a:r>
            <a:endParaRPr lang="zh-CN" altLang="zh-C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910417" y="4749147"/>
                <a:ext cx="10399712" cy="1354088"/>
              </a:xfrm>
              <a:prstGeom prst="rect">
                <a:avLst/>
              </a:prstGeom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kern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kern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600" i="1" kern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600" i="1" kern="0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813" y="4749147"/>
                <a:ext cx="7799784" cy="1354088"/>
              </a:xfrm>
              <a:prstGeom prst="rect">
                <a:avLst/>
              </a:prstGeom>
              <a:blipFill rotWithShape="1">
                <a:blip r:embed="rId3"/>
                <a:stretch>
                  <a:fillRect l="-1172" t="-4054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3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007" y="254332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Synthesized Circuit using LFSR, MUX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5796" y="1809442"/>
            <a:ext cx="4361368" cy="41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Minimum Correlation Coefficient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Maximum </a:t>
            </a:r>
            <a:r>
              <a:rPr lang="en-US" dirty="0"/>
              <a:t>Correlation Coefficient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338" y="2418824"/>
            <a:ext cx="5114925" cy="3705225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72" y="2418824"/>
            <a:ext cx="51149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Constraints for Correlation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sz="3200" i="1" dirty="0" smtClean="0">
                    <a:latin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 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3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2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6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1" y="1415841"/>
            <a:ext cx="9313035" cy="331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11582400" cy="914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Three Correlated Stochastic Bit Streams</a:t>
            </a:r>
            <a:endParaRPr lang="zh-CN" altLang="zh-C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896144" y="4869160"/>
                <a:ext cx="10399712" cy="1224136"/>
              </a:xfrm>
              <a:prstGeom prst="rect">
                <a:avLst/>
              </a:prstGeom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kern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kern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600" i="1" kern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kern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kern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600" i="1" kern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kern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kern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600" i="1" kern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123</m:t>
                        </m:r>
                      </m:sub>
                    </m:sSub>
                  </m:oMath>
                </a14:m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kern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kern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i="1" kern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108" y="4869160"/>
                <a:ext cx="7799784" cy="1224136"/>
              </a:xfrm>
              <a:prstGeom prst="rect">
                <a:avLst/>
              </a:prstGeom>
              <a:blipFill rotWithShape="1">
                <a:blip r:embed="rId3"/>
                <a:stretch>
                  <a:fillRect l="-1172" t="-447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3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052736"/>
            <a:ext cx="5184576" cy="524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39" y="104742"/>
            <a:ext cx="11582400" cy="914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 Diagram of Synthesized Circuit</a:t>
            </a:r>
            <a:endParaRPr lang="zh-CN" altLang="zh-C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Objective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Theoretical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Simulated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Conclusions and Future Work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Previous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Objective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Theoretical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Simulated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Conclusions and Future Work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Simulated Results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m:rPr>
                        <m:aln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aln/>
                      </m:rP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ρ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=0.2+0.2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0.4×0.5×0.5×0.6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=0.2489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Deviation</m:t>
                          </m:r>
                        </m:e>
                      </m:d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Error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=0.2489−0.2=0.0489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308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29" y="4704674"/>
            <a:ext cx="3639623" cy="91812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73537" y="2134570"/>
            <a:ext cx="3063264" cy="16936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538" y="4270810"/>
            <a:ext cx="3228989" cy="17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47" y="1988841"/>
            <a:ext cx="10561173" cy="24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0586" y="476672"/>
            <a:ext cx="11754991" cy="9144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 of Stochastic Logic Given Correlated inputs</a:t>
            </a:r>
            <a:endParaRPr lang="zh-CN" altLang="zh-C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 using Logic Gates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0569" y="2555077"/>
            <a:ext cx="3923567" cy="1540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06862" y="4453191"/>
                <a:ext cx="5395157" cy="1427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n w="0"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ctrlPr>
                            <a:rPr lang="en-US" i="1" dirty="0">
                              <a:ln w="0"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n w="0"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n w="0"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n w="0"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n w="0"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n w="0"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n w="0"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n w="0"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n w="0"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n w="0"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i="1" dirty="0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ad>
                        <m:radPr>
                          <m:degHide m:val="on"/>
                          <m:ctrlPr>
                            <a:rPr lang="en-US" i="1" dirty="0">
                              <a:ln w="0"/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 dirty="0">
                                  <a:ln w="0"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n w="0"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n w="0"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n w="0"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 dirty="0">
                                  <a:ln w="0"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n w="0"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i="1" dirty="0">
                  <a:ln w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n w="0"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n w="0"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n w="0"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</m:d>
                      <m:r>
                        <m:rPr>
                          <m:aln/>
                        </m:rPr>
                        <a:rPr lang="en-US" i="1">
                          <a:ln w="0"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>
                          <a:ln w="0"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n w="0"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n w="0"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n w="0"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ln w="0"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n w="0"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n w="0"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n w="0"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n w="0"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n w="0"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ln w="0"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i="1" dirty="0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  <m:rad>
                            <m:radPr>
                              <m:degHide m:val="on"/>
                              <m:ctrlPr>
                                <a:rPr lang="en-US" i="1" dirty="0">
                                  <a:ln w="0"/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 dirty="0">
                                      <a:ln w="0"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>
                                      <a:ln w="0"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n w="0"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n w="0"/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n w="0"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n w="0"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i="1" dirty="0">
                                      <a:ln w="0"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n w="0"/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n w="0"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n w="0"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861" y="4453189"/>
                <a:ext cx="5395157" cy="142705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44839" y="2359054"/>
            <a:ext cx="5019513" cy="1932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8049" y="4573940"/>
                <a:ext cx="6742459" cy="1589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i="1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n w="0"/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n w="0"/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n w="0"/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 dirty="0">
                              <a:ln w="0"/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n w="0"/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n w="0"/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i="1" dirty="0">
                              <a:ln w="0"/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i="1" dirty="0">
                              <a:ln w="0"/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n w="0"/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n w="0"/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n w="0"/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n w="0"/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n w="0"/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 smtClean="0">
                                  <a:ln w="0"/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n w="0"/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ln w="0"/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 smtClean="0">
                                  <a:ln w="0"/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n w="0"/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ln w="0"/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ad>
                        <m:radPr>
                          <m:degHide m:val="on"/>
                          <m:ctrlPr>
                            <a:rPr lang="en-US" i="1" dirty="0" smtClean="0">
                              <a:ln w="0"/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 dirty="0">
                                  <a:ln w="0"/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n w="0"/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n w="0"/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 dirty="0">
                                  <a:ln w="0"/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n w="0"/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n w="0"/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dirty="0">
                                  <a:ln w="0"/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 dirty="0">
                                  <a:ln w="0"/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n w="0"/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n w="0"/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n w="0"/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n w="0"/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n w="0"/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n w="0"/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n w="0"/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>
                                      <a:ln w="0"/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n w="0"/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n w="0"/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 dirty="0">
                                  <a:ln w="0"/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n w="0"/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n w="0"/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n w="0"/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n w="0"/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>
                                      <a:ln w="0"/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n w="0"/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n w="0"/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r>
                        <m:rPr>
                          <m:aln/>
                        </m:rPr>
                        <a:rPr lang="en-US" i="1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n w="0"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n w="0"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n w="0"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ln w="0"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n w="0"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n w="0"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n w="0"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>
                                      <a:ln w="0"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dirty="0">
                                  <a:ln w="0"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 dirty="0">
                                      <a:ln w="0"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>
                                      <a:ln w="0"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n w="0"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n w="0"/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n w="0"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n w="0"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 dirty="0">
                                          <a:ln w="0"/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n w="0"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n w="0"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i="1" dirty="0">
                                      <a:ln w="0"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n w="0"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n w="0"/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n w="0"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n w="0"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 dirty="0">
                                          <a:ln w="0"/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n w="0"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n w="0"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  <m:r>
                            <m:rPr>
                              <m:nor/>
                            </m:rPr>
                            <a:rPr lang="en-US" dirty="0"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 smtClean="0">
                  <a:effectLst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n w="0"/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n w="0"/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n w="0"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 dirty="0">
                                <a:ln w="0"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n w="0"/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n w="0"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 dirty="0">
                                <a:ln w="0"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>
                    <a:effectLst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n w="0"/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n w="0"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n w="0"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n w="0"/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n w="0"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n w="0"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n w="0"/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n w="0"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 dirty="0">
                                    <a:ln w="0"/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n w="0"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0" i="1" dirty="0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n w="0"/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 dirty="0">
                                    <a:ln w="0"/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n w="0"/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dirty="0" smtClean="0">
                                <a:ln w="0"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i="1" dirty="0">
                                    <a:ln w="0"/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n w="0"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)(1−</m:t>
                            </m:r>
                            <m:sSub>
                              <m:sSubPr>
                                <m:ctrlPr>
                                  <a:rPr lang="en-US" i="1" dirty="0">
                                    <a:ln w="0"/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dirty="0" smtClean="0">
                                <a:ln w="0"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 dirty="0">
                                    <a:ln w="0"/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n w="0"/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dirty="0" smtClean="0">
                                <a:ln w="0"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i="1" dirty="0">
                                    <a:ln w="0"/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n w="0"/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dirty="0" smtClean="0">
                                <a:ln w="0"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)(1−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ln w="0"/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n w="0"/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n w="0"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dirty="0" smtClean="0">
                                <a:ln w="0"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endParaRPr lang="en-US" dirty="0">
                  <a:effectLst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49" y="4573940"/>
                <a:ext cx="6742459" cy="15743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7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Presented an approach to analyze effect of bit-level correlation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Presented synthesis of correlated bit streams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Simulation results confirm results predicted from theory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83654"/>
            <a:ext cx="868680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Stochastic Computing</a:t>
            </a:r>
            <a:endParaRPr lang="zh-CN" altLang="zh-CN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52600" y="1976907"/>
                <a:ext cx="8686800" cy="4518248"/>
              </a:xfrm>
            </p:spPr>
            <p:txBody>
              <a:bodyPr/>
              <a:lstStyle/>
              <a:p>
                <a:r>
                  <a:rPr lang="en-US" altLang="zh-CN" sz="2400" dirty="0">
                    <a:cs typeface="Times New Roman" panose="02020603050405020304" pitchFamily="18" charset="0"/>
                  </a:rPr>
                  <a:t>Stochastic number can be represented in two formats, where each bit has the same weight.</a:t>
                </a:r>
              </a:p>
              <a:p>
                <a:pPr lvl="1"/>
                <a:r>
                  <a:rPr lang="en-US" altLang="zh-CN" sz="2400" dirty="0">
                    <a:cs typeface="Times New Roman" panose="02020603050405020304" pitchFamily="18" charset="0"/>
                  </a:rPr>
                  <a:t>Unipolar: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∈[0,1]</m:t>
                    </m:r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</a:rPr>
                  <a:t> </a:t>
                </a:r>
              </a:p>
              <a:p>
                <a:pPr lvl="1"/>
                <a:endParaRPr lang="en-US" altLang="zh-CN" sz="2400" dirty="0"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400" dirty="0"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400" dirty="0"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400" dirty="0" smtClean="0"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400" dirty="0" smtClean="0">
                    <a:cs typeface="Times New Roman" panose="02020603050405020304" pitchFamily="18" charset="0"/>
                  </a:rPr>
                  <a:t>Bipolar</a:t>
                </a:r>
                <a:r>
                  <a:rPr lang="en-US" altLang="zh-CN" sz="2400" dirty="0"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−1=2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∈[−1,1]</m:t>
                    </m:r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</a:rPr>
                  <a:t> </a:t>
                </a:r>
              </a:p>
              <a:p>
                <a:pPr lvl="1"/>
                <a:endParaRPr lang="en-US" altLang="zh-CN" sz="2400" dirty="0"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cs typeface="Times New Roman" panose="02020603050405020304" pitchFamily="18" charset="0"/>
                </a:endParaRPr>
              </a:p>
              <a:p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52600" y="1976907"/>
                <a:ext cx="8686800" cy="4518248"/>
              </a:xfrm>
              <a:blipFill rotWithShape="0">
                <a:blip r:embed="rId3"/>
                <a:stretch>
                  <a:fillRect l="-1123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05" y="3092005"/>
            <a:ext cx="2036083" cy="124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07" y="5095672"/>
            <a:ext cx="1981200" cy="121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3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Properties of Stochastic Computing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Stochastic </a:t>
            </a:r>
            <a:r>
              <a:rPr lang="en-US" b="1" dirty="0">
                <a:solidFill>
                  <a:srgbClr val="C00000"/>
                </a:solidFill>
                <a:cs typeface="Arial" panose="020B0604020202020204" pitchFamily="34" charset="0"/>
              </a:rPr>
              <a:t>Computing: </a:t>
            </a:r>
            <a:r>
              <a:rPr lang="en-US" dirty="0">
                <a:cs typeface="Arial" panose="020B0604020202020204" pitchFamily="34" charset="0"/>
              </a:rPr>
              <a:t>A number is represented by a string of 1’s and 0’s. The percent of 1’s in the number represents the value of the number represented as a probability. </a:t>
            </a:r>
            <a:r>
              <a:rPr lang="en-US" kern="0" dirty="0">
                <a:ea typeface="MS PGothic"/>
                <a:cs typeface="Arial" panose="020B0604020202020204" pitchFamily="34" charset="0"/>
              </a:rPr>
              <a:t>It was proposed in 1967 by Gaines </a:t>
            </a:r>
            <a:r>
              <a:rPr lang="en-US" kern="0" dirty="0" smtClean="0">
                <a:ea typeface="MS PGothic"/>
                <a:cs typeface="Arial" panose="020B0604020202020204" pitchFamily="34" charset="0"/>
              </a:rPr>
              <a:t>as </a:t>
            </a:r>
            <a:r>
              <a:rPr lang="en-US" kern="0" dirty="0">
                <a:ea typeface="MS PGothic"/>
                <a:cs typeface="Arial" panose="020B0604020202020204" pitchFamily="34" charset="0"/>
              </a:rPr>
              <a:t>an alternative to binary computing. </a:t>
            </a:r>
            <a:r>
              <a:rPr lang="en-US" kern="0" dirty="0" smtClean="0">
                <a:ea typeface="MS PGothic"/>
                <a:cs typeface="Arial" panose="020B0604020202020204" pitchFamily="34" charset="0"/>
              </a:rPr>
              <a:t>Stochastic </a:t>
            </a:r>
            <a:r>
              <a:rPr lang="en-US" kern="0" dirty="0">
                <a:ea typeface="MS PGothic"/>
                <a:cs typeface="Arial" panose="020B0604020202020204" pitchFamily="34" charset="0"/>
              </a:rPr>
              <a:t>logic gates compute an </a:t>
            </a:r>
            <a:r>
              <a:rPr lang="en-US" i="1" kern="0" dirty="0">
                <a:solidFill>
                  <a:srgbClr val="FF0000"/>
                </a:solidFill>
                <a:ea typeface="MS PGothic"/>
                <a:cs typeface="Arial" panose="020B0604020202020204" pitchFamily="34" charset="0"/>
              </a:rPr>
              <a:t>approximation</a:t>
            </a:r>
            <a:r>
              <a:rPr lang="en-US" kern="0" dirty="0">
                <a:ea typeface="MS PGothic"/>
                <a:cs typeface="Arial" panose="020B0604020202020204" pitchFamily="34" charset="0"/>
              </a:rPr>
              <a:t> of the output as opposed to an exact </a:t>
            </a:r>
            <a:r>
              <a:rPr lang="en-US" kern="0" dirty="0" smtClean="0">
                <a:ea typeface="MS PGothic"/>
                <a:cs typeface="Arial" panose="020B0604020202020204" pitchFamily="34" charset="0"/>
              </a:rPr>
              <a:t>value.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kern="0" dirty="0" smtClean="0">
                <a:solidFill>
                  <a:srgbClr val="C00000"/>
                </a:solidFill>
                <a:ea typeface="MS PGothic"/>
                <a:cs typeface="Arial" panose="020B0604020202020204" pitchFamily="34" charset="0"/>
              </a:rPr>
              <a:t> Applications</a:t>
            </a:r>
            <a:r>
              <a:rPr lang="en-US" b="1" kern="0" dirty="0">
                <a:solidFill>
                  <a:srgbClr val="C00000"/>
                </a:solidFill>
                <a:ea typeface="MS PGothic"/>
                <a:cs typeface="Arial" panose="020B0604020202020204" pitchFamily="34" charset="0"/>
              </a:rPr>
              <a:t>: </a:t>
            </a:r>
            <a:r>
              <a:rPr lang="en-US" kern="0" dirty="0" smtClean="0">
                <a:ea typeface="MS PGothic"/>
                <a:cs typeface="Arial" panose="020B0604020202020204" pitchFamily="34" charset="0"/>
              </a:rPr>
              <a:t>These are well suited in low-speed area-constrained applications </a:t>
            </a:r>
            <a:r>
              <a:rPr lang="en-US" kern="0" dirty="0">
                <a:ea typeface="MS PGothic"/>
                <a:cs typeface="Arial" panose="020B0604020202020204" pitchFamily="34" charset="0"/>
              </a:rPr>
              <a:t>such as biomedical applications, </a:t>
            </a:r>
            <a:r>
              <a:rPr lang="en-US" kern="0" dirty="0" smtClean="0">
                <a:ea typeface="MS PGothic"/>
                <a:cs typeface="Arial" panose="020B0604020202020204" pitchFamily="34" charset="0"/>
              </a:rPr>
              <a:t>and </a:t>
            </a:r>
            <a:r>
              <a:rPr lang="en-US" kern="0" dirty="0">
                <a:ea typeface="MS PGothic"/>
                <a:cs typeface="Arial" panose="020B0604020202020204" pitchFamily="34" charset="0"/>
              </a:rPr>
              <a:t>cyber-physical systems operating at low rates.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 Advantages</a:t>
            </a:r>
            <a:r>
              <a:rPr lang="en-US" dirty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Low complexity in computing, small in size, low </a:t>
            </a:r>
            <a:r>
              <a:rPr lang="en-US" sz="2200" dirty="0" smtClean="0"/>
              <a:t>power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Fault-tolerance due to redundancy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Disadvantages</a:t>
            </a:r>
            <a:endParaRPr lang="en-US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Long computation </a:t>
            </a:r>
            <a:r>
              <a:rPr lang="en-US" sz="2000" dirty="0" smtClean="0"/>
              <a:t>time (if bit stream is long)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Low </a:t>
            </a:r>
            <a:r>
              <a:rPr lang="en-US" sz="2000" dirty="0" smtClean="0"/>
              <a:t>Accuracy (if bit stream is short)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Multiplying by 2 and checking sign in bipolar are expensive operations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 of Stochastic Multiplication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176" y="3048969"/>
            <a:ext cx="8345133" cy="17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 Objective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Theoretical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Simulated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Conclusions and Future Work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Previous 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Parker and </a:t>
            </a:r>
            <a:r>
              <a:rPr lang="en-US" dirty="0" err="1" smtClean="0"/>
              <a:t>McCluskey</a:t>
            </a:r>
            <a:r>
              <a:rPr lang="en-US" dirty="0" smtClean="0"/>
              <a:t> discuss how to treat probability in a logic gate without using stochastic bit streams where multiple bit streams are </a:t>
            </a:r>
            <a:r>
              <a:rPr lang="en-US" dirty="0" smtClean="0">
                <a:solidFill>
                  <a:srgbClr val="FF0000"/>
                </a:solidFill>
              </a:rPr>
              <a:t>uncorrelated at bit-level </a:t>
            </a:r>
            <a:r>
              <a:rPr lang="en-US" dirty="0" smtClean="0"/>
              <a:t>(1975).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Qian</a:t>
            </a:r>
            <a:r>
              <a:rPr lang="en-US" dirty="0" smtClean="0"/>
              <a:t> </a:t>
            </a:r>
            <a:r>
              <a:rPr lang="en-US" i="1" dirty="0" smtClean="0"/>
              <a:t>et al </a:t>
            </a:r>
            <a:r>
              <a:rPr lang="en-US" dirty="0" smtClean="0"/>
              <a:t>present approaches to synthesize a certain probability assuming that the </a:t>
            </a:r>
            <a:r>
              <a:rPr lang="en-US" dirty="0" smtClean="0">
                <a:solidFill>
                  <a:srgbClr val="FF0000"/>
                </a:solidFill>
              </a:rPr>
              <a:t>bit streams are independent </a:t>
            </a:r>
            <a:r>
              <a:rPr lang="en-US" dirty="0" smtClean="0"/>
              <a:t>(2009, 2011).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Alaghi</a:t>
            </a:r>
            <a:r>
              <a:rPr lang="en-US" dirty="0" smtClean="0"/>
              <a:t> and Hayes use an approach that uses </a:t>
            </a:r>
            <a:r>
              <a:rPr lang="en-US" i="1" dirty="0" smtClean="0"/>
              <a:t>Stochastic Correlation </a:t>
            </a:r>
            <a:r>
              <a:rPr lang="en-US" dirty="0" smtClean="0"/>
              <a:t>and have proposed a method to generate correlated bit streams using probabilistic transfer matrices</a:t>
            </a:r>
            <a:r>
              <a:rPr lang="en-US" dirty="0"/>
              <a:t> </a:t>
            </a:r>
            <a:r>
              <a:rPr lang="en-US" dirty="0" smtClean="0"/>
              <a:t>(2013).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Objective-1</a:t>
            </a:r>
            <a:r>
              <a:rPr lang="en-US" dirty="0" smtClean="0"/>
              <a:t>: Analyze output when multiple </a:t>
            </a:r>
            <a:r>
              <a:rPr lang="en-US" dirty="0" smtClean="0">
                <a:solidFill>
                  <a:srgbClr val="FF0000"/>
                </a:solidFill>
              </a:rPr>
              <a:t>bit streams are correlated at the bit-level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Objective-2</a:t>
            </a:r>
            <a:r>
              <a:rPr lang="en-US" dirty="0" smtClean="0"/>
              <a:t>: Generate correlated bit streams.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95" y="476672"/>
            <a:ext cx="11582400" cy="914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Multi-Sensor Processing System</a:t>
            </a:r>
            <a:endParaRPr lang="zh-CN" altLang="zh-C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4463819" y="2420888"/>
            <a:ext cx="3168352" cy="208823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 smtClean="0">
              <a:latin typeface="Times New Roman" panose="02020603050405020304" pitchFamily="18" charset="0"/>
              <a:ea typeface="ＭＳ Ｐゴシック" pitchFamily="8" charset="-128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dirty="0" smtClean="0">
                <a:latin typeface="Times New Roman" panose="02020603050405020304" pitchFamily="18" charset="0"/>
                <a:ea typeface="ＭＳ Ｐゴシック" pitchFamily="8" charset="-128"/>
                <a:cs typeface="Times New Roman" panose="02020603050405020304" pitchFamily="18" charset="0"/>
              </a:rPr>
              <a:t>MIMO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8" charset="-128"/>
                <a:cs typeface="Times New Roman" panose="02020603050405020304" pitchFamily="18" charset="0"/>
              </a:rPr>
              <a:t>System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itchFamily="8" charset="-128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2543607" y="2780928"/>
            <a:ext cx="192021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箭头连接符 7"/>
          <p:cNvCxnSpPr/>
          <p:nvPr/>
        </p:nvCxnSpPr>
        <p:spPr bwMode="auto">
          <a:xfrm>
            <a:off x="2543607" y="3465004"/>
            <a:ext cx="192021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箭头连接符 8"/>
          <p:cNvCxnSpPr/>
          <p:nvPr/>
        </p:nvCxnSpPr>
        <p:spPr bwMode="auto">
          <a:xfrm>
            <a:off x="2543607" y="4149080"/>
            <a:ext cx="192021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接箭头连接符 9"/>
          <p:cNvCxnSpPr/>
          <p:nvPr/>
        </p:nvCxnSpPr>
        <p:spPr bwMode="auto">
          <a:xfrm>
            <a:off x="7632171" y="3068960"/>
            <a:ext cx="172819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箭头连接符 10"/>
          <p:cNvCxnSpPr/>
          <p:nvPr/>
        </p:nvCxnSpPr>
        <p:spPr bwMode="auto">
          <a:xfrm>
            <a:off x="7632171" y="3789040"/>
            <a:ext cx="172819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 bwMode="auto">
              <a:xfrm>
                <a:off x="1530093" y="3735245"/>
                <a:ext cx="1249145" cy="768085"/>
              </a:xfrm>
              <a:prstGeom prst="rect">
                <a:avLst/>
              </a:prstGeom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kern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kern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3200" b="0" i="1" kern="0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320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7568" y="3735242"/>
                <a:ext cx="936859" cy="7680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"/>
              <p:cNvSpPr txBox="1">
                <a:spLocks noChangeArrowheads="1"/>
              </p:cNvSpPr>
              <p:nvPr/>
            </p:nvSpPr>
            <p:spPr bwMode="auto">
              <a:xfrm>
                <a:off x="1530092" y="3044194"/>
                <a:ext cx="1249145" cy="768085"/>
              </a:xfrm>
              <a:prstGeom prst="rect">
                <a:avLst/>
              </a:prstGeom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kern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kern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3200" b="0" i="1" kern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320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7567" y="3044191"/>
                <a:ext cx="936859" cy="7680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 txBox="1">
                <a:spLocks noChangeArrowheads="1"/>
              </p:cNvSpPr>
              <p:nvPr/>
            </p:nvSpPr>
            <p:spPr bwMode="auto">
              <a:xfrm>
                <a:off x="1530093" y="2425150"/>
                <a:ext cx="1249145" cy="768085"/>
              </a:xfrm>
              <a:prstGeom prst="rect">
                <a:avLst/>
              </a:prstGeom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kern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kern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3200" b="0" i="1" kern="0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320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7568" y="2425147"/>
                <a:ext cx="936859" cy="7680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/>
              <p:cNvSpPr txBox="1">
                <a:spLocks noChangeArrowheads="1"/>
              </p:cNvSpPr>
              <p:nvPr/>
            </p:nvSpPr>
            <p:spPr bwMode="auto">
              <a:xfrm>
                <a:off x="9168344" y="2696922"/>
                <a:ext cx="1249145" cy="768085"/>
              </a:xfrm>
              <a:prstGeom prst="rect">
                <a:avLst/>
              </a:prstGeom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kern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kern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3200" b="0" i="1" kern="0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320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256" y="2696919"/>
                <a:ext cx="936859" cy="7680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9168342" y="3439753"/>
                <a:ext cx="1249145" cy="768085"/>
              </a:xfrm>
              <a:prstGeom prst="rect">
                <a:avLst/>
              </a:prstGeom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C191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kern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kern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3200" b="0" i="1" kern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320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255" y="3439750"/>
                <a:ext cx="936859" cy="7680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7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Bit-Level Correlation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work presents a method to analyze effect of bit-level correlation and generate correlated bit streams using Pearson correlation for unipolar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 smtClean="0"/>
                  <a:t> </a:t>
                </a:r>
                <a:endParaRPr lang="en-US" sz="360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3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𝑋𝑌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sz="3600" dirty="0" smtClean="0"/>
              </a:p>
              <a:p>
                <a:endParaRPr lang="en-US" sz="3600" dirty="0" smtClean="0"/>
              </a:p>
              <a:p>
                <a:r>
                  <a:rPr lang="en-US" dirty="0" smtClean="0"/>
                  <a:t>Each bit is a </a:t>
                </a:r>
                <a:r>
                  <a:rPr lang="en-US" dirty="0" err="1" smtClean="0"/>
                  <a:t>Bernouli</a:t>
                </a:r>
                <a:r>
                  <a:rPr lang="en-US" dirty="0" smtClean="0"/>
                  <a:t> random variable. Sum of </a:t>
                </a:r>
                <a:r>
                  <a:rPr lang="en-US" dirty="0" err="1" smtClean="0"/>
                  <a:t>Bernouli</a:t>
                </a:r>
                <a:r>
                  <a:rPr lang="en-US" dirty="0" smtClean="0"/>
                  <a:t> is a Binomial RV, For long bit stream, binomial approximates a Gaussian RV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06" t="-1515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5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UM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1668</TotalTime>
  <Words>1722</Words>
  <Application>Microsoft Office PowerPoint</Application>
  <PresentationFormat>Custom</PresentationFormat>
  <Paragraphs>166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Retrospect</vt:lpstr>
      <vt:lpstr>UMN</vt:lpstr>
      <vt:lpstr>Effect of Bit-Level Correlation in Stochastic Computing</vt:lpstr>
      <vt:lpstr>Outline</vt:lpstr>
      <vt:lpstr>Stochastic Computing</vt:lpstr>
      <vt:lpstr>Properties of Stochastic Computing</vt:lpstr>
      <vt:lpstr>Example of Stochastic Multiplication</vt:lpstr>
      <vt:lpstr>Outline</vt:lpstr>
      <vt:lpstr>Previous Work</vt:lpstr>
      <vt:lpstr>Multi-Sensor Processing System</vt:lpstr>
      <vt:lpstr>Bit-Level Correlation</vt:lpstr>
      <vt:lpstr>Outline</vt:lpstr>
      <vt:lpstr>Closed Form Expressions for Single Logic Gates</vt:lpstr>
      <vt:lpstr>Error Analysis E(Deviation)&amp;=Error)</vt:lpstr>
      <vt:lpstr>Synthesis Correlated Bit Streams from Uncorrelated Bit Streams (Unipolar)</vt:lpstr>
      <vt:lpstr>Synthesis of Two Correlated Stochastic Bit Streams</vt:lpstr>
      <vt:lpstr>Synthesized Circuit using LFSR, MUX</vt:lpstr>
      <vt:lpstr>Range</vt:lpstr>
      <vt:lpstr>Constraints for Correlation ρ</vt:lpstr>
      <vt:lpstr>Synthesis of Three Correlated Stochastic Bit Streams</vt:lpstr>
      <vt:lpstr>Circuit Diagram of Synthesized Circuit</vt:lpstr>
      <vt:lpstr>Outline</vt:lpstr>
      <vt:lpstr>Simulated Results</vt:lpstr>
      <vt:lpstr>Simulation Results of Stochastic Logic Given Correlated inputs</vt:lpstr>
      <vt:lpstr>Example using Logic Gates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Correlated Bit Streams for Stochastic Computing</dc:title>
  <dc:creator>Megha</dc:creator>
  <cp:lastModifiedBy>professor</cp:lastModifiedBy>
  <cp:revision>76</cp:revision>
  <dcterms:created xsi:type="dcterms:W3CDTF">2015-04-26T13:50:11Z</dcterms:created>
  <dcterms:modified xsi:type="dcterms:W3CDTF">2017-03-21T01:59:48Z</dcterms:modified>
</cp:coreProperties>
</file>